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CCFF"/>
    <a:srgbClr val="CCFFFF"/>
    <a:srgbClr val="003399"/>
    <a:srgbClr val="000000"/>
    <a:srgbClr val="5F5F5F"/>
    <a:srgbClr val="777777"/>
    <a:srgbClr val="348480"/>
    <a:srgbClr val="64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2D62C-9929-4D77-8717-C57E43C135C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C0828-63F7-4A3C-ADD3-CB5BB751F4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5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6C0828-63F7-4A3C-ADD3-CB5BB751F46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подсчета количества использованного бензина приведены справочные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082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Результаты подсчета расхода бензина  представлены на слайде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5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Также при расчетах мы использовали справочные данные по расчету объема выделяемых а/м, приведенные на слайде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81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 результатам расчета массы  вредных веществ в атмосфере получены данные, приведенные на слайде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71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07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673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Общая масса выбросов со всех  3 </a:t>
            </a:r>
            <a:r>
              <a:rPr lang="ru-RU" dirty="0" err="1"/>
              <a:t>прилегаемых</a:t>
            </a:r>
            <a:r>
              <a:rPr lang="ru-RU" dirty="0"/>
              <a:t>  приведена в таблице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76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3 этап нашей работы – расчет количества чистого воздуха, необходимого для разбавления выделившихся вредных веществ.</a:t>
            </a:r>
          </a:p>
          <a:p>
            <a:r>
              <a:rPr lang="ru-RU" dirty="0"/>
              <a:t>Для расчетов использовались ПДК взятых для анализа веществ</a:t>
            </a:r>
          </a:p>
          <a:p>
            <a:endParaRPr lang="ru-RU" dirty="0"/>
          </a:p>
          <a:p>
            <a:r>
              <a:rPr lang="ru-RU" dirty="0"/>
              <a:t>СО – угарный газ</a:t>
            </a:r>
          </a:p>
          <a:p>
            <a:r>
              <a:rPr lang="en-US" dirty="0"/>
              <a:t>NO2 – </a:t>
            </a:r>
            <a:r>
              <a:rPr lang="ru-RU" dirty="0"/>
              <a:t>диоксид азота</a:t>
            </a:r>
          </a:p>
          <a:p>
            <a:r>
              <a:rPr lang="ru-RU" dirty="0"/>
              <a:t>СО2 – углекислый газ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231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2 этапе нашей работы мы рассчитали сколько вредных веществ выделяют проезжающие на исследуемых улицах а/м за 1 час.</a:t>
            </a:r>
          </a:p>
          <a:p>
            <a:r>
              <a:rPr lang="ru-RU" dirty="0"/>
              <a:t>На основании данных 2-го этапа мы сделали расчет о необходимом объеме чистого воздуха для поддержания вредных веществ в пределах нормы</a:t>
            </a:r>
          </a:p>
          <a:p>
            <a:endParaRPr lang="ru-RU" dirty="0"/>
          </a:p>
          <a:p>
            <a:r>
              <a:rPr lang="ru-RU" dirty="0"/>
              <a:t>На слайде расчет по Московскому проспекту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4773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расчет по необходимому чистому воздуху по проспекту Х. </a:t>
            </a:r>
            <a:r>
              <a:rPr lang="ru-RU" dirty="0" err="1"/>
              <a:t>Туфана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068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Большинство учеников нашей гимназии приезжают на уроки на а/м, эти а/м создают большой поток.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Движение транспорта рядом со школой  представляет собой опасность и как причина дорожно-транспортных происшествий, и как источник загрязнения воздуха. Выхлопные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газы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автомобилей дают основную массу вредных веществ, являющихся сильными токсинами. Пожилые люди и дети чувствительны даже к низким дозам таких 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2403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Расчет по бульвару романтиков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2413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Следующим этапом нашего исследования является определение преобладающего направления ветра.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Определение направления ветра велось с помощью компаса и легкой полоски бумаги на каждом исследуемом участке.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Определение направления ветра велось одновременно с подсчетом а/м.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преобладающими направлениями ветров приняли наиболее часто встречающиеся направления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соответствие с данными о преобладающих направлениях ветра вредные вещества почти полностью переносятся к Гимназии с проспекта Х.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Туфана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бульвара Романтиков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6813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Следующий этап  нашей работы – оценка защищенности зелеными насаждениями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провели подсчет деревьев и кустов вдоль исследуемых улиц. Результаты подсчета приведены на слайде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498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Деревья, насаженные вдоль улиц помогают справиться с загрязнение не в полной мере, для полного очищения от вредных веществ в существующих количествах требуется деревьев в 140 раз больше на Московском проспекте, в 264 раза на проспекте Хасана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Туфана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22 раза больше на бульваре Романтиков.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столько места для посадки такого количества деревьев на проспектах нет.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таком случае требуется введение организационных мер регулирования вредных веществ в атмосфере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8211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Мы составили рекомендации по вводу организационных мероприятий по контролю вредных веществ в атмосфере</a:t>
            </a:r>
            <a:br>
              <a:rPr lang="ru-RU" dirty="0"/>
            </a:br>
            <a:r>
              <a:rPr lang="ru-RU" dirty="0"/>
              <a:t>Необходимо:</a:t>
            </a:r>
          </a:p>
          <a:p>
            <a:r>
              <a:rPr lang="ru-RU" dirty="0"/>
              <a:t>1.</a:t>
            </a:r>
          </a:p>
          <a:p>
            <a:r>
              <a:rPr lang="ru-RU" dirty="0"/>
              <a:t>2.</a:t>
            </a:r>
          </a:p>
          <a:p>
            <a:r>
              <a:rPr lang="ru-RU" dirty="0"/>
              <a:t>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2398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Выполняя данную работу мы решили довести наши выводы и рекомендации до водителей – родителей, привозящих и ожидающих своих детей – школьников, посещающих гимназию №61</a:t>
            </a:r>
          </a:p>
          <a:p>
            <a:r>
              <a:rPr lang="ru-RU" dirty="0"/>
              <a:t>Подготовили памятку и раздали ее водителям у гимназии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2723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075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Выводы работы представлены на слайде.</a:t>
            </a:r>
            <a:br>
              <a:rPr lang="ru-RU" dirty="0"/>
            </a:br>
            <a:r>
              <a:rPr lang="ru-RU" dirty="0"/>
              <a:t>Итак:</a:t>
            </a:r>
          </a:p>
          <a:p>
            <a:r>
              <a:rPr lang="ru-RU" dirty="0"/>
              <a:t>1.</a:t>
            </a:r>
          </a:p>
          <a:p>
            <a:r>
              <a:rPr lang="ru-RU" dirty="0"/>
              <a:t>2.</a:t>
            </a:r>
          </a:p>
          <a:p>
            <a:r>
              <a:rPr lang="ru-RU" dirty="0"/>
              <a:t>3.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609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18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 выглядит дорога, перед школой по утрам, когда дети приезжают в школу и в обед, когда детей забирают из школы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92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Оценка количества выбросов вредных веществ автотранспортом в районе МАОУ «Гимназия № 61»</a:t>
            </a:r>
          </a:p>
          <a:p>
            <a:r>
              <a:rPr lang="ru-RU" dirty="0"/>
              <a:t>Оценка влияние выбросов на атмосферу</a:t>
            </a:r>
          </a:p>
          <a:p>
            <a:r>
              <a:rPr lang="ru-RU" dirty="0"/>
              <a:t>Поиск возможностей по снижению уровня содержания вредных веществ в районе Гимназии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52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44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927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Методика исследования в рамках моей работы содержи несколько этапов работ их состав приведен на слайде.</a:t>
            </a:r>
            <a:br>
              <a:rPr lang="ru-RU" dirty="0"/>
            </a:br>
            <a:r>
              <a:rPr lang="ru-RU" dirty="0"/>
              <a:t>Каждый из этапов я рассмотрю подробнее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71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Этап 1 – определение количества загрязняющих веществ.</a:t>
            </a:r>
          </a:p>
          <a:p>
            <a:r>
              <a:rPr lang="ru-RU" dirty="0"/>
              <a:t>Для выполнения работы, мы приняли, что будем исследовать 3 прилегающих к гимназии улицы – 200 м Московского проспекта, 500 метров проспекта Хасана </a:t>
            </a:r>
            <a:r>
              <a:rPr lang="ru-RU" dirty="0" err="1"/>
              <a:t>Туфана</a:t>
            </a:r>
            <a:r>
              <a:rPr lang="ru-RU" dirty="0"/>
              <a:t>, 100 метров бульвара Романтиков.</a:t>
            </a:r>
            <a:br>
              <a:rPr lang="ru-RU" dirty="0"/>
            </a:br>
            <a:r>
              <a:rPr lang="ru-RU" dirty="0"/>
              <a:t>Мы проводили подсчет количества проезжающих автомобилей 4 месяца: сентябрь 2017, январь, апрель, июнь 2018 на 3-х прилегающих к гимназии улицах.</a:t>
            </a:r>
          </a:p>
          <a:p>
            <a:r>
              <a:rPr lang="ru-RU" dirty="0"/>
              <a:t>Подсчет проводился 4- 5 раз в месяц в утреннее время, в обед, когда детей приводят в школу.</a:t>
            </a:r>
          </a:p>
          <a:p>
            <a:r>
              <a:rPr lang="ru-RU" dirty="0"/>
              <a:t>Далее эти значения пересчитывались на временной промежуток в 1 час</a:t>
            </a:r>
          </a:p>
          <a:p>
            <a:endParaRPr lang="ru-RU" dirty="0"/>
          </a:p>
          <a:p>
            <a:r>
              <a:rPr lang="ru-RU" dirty="0"/>
              <a:t>По результатам подсчетов по каждому месяцу методом подсчета среднеарифметического было выведено значение по количеству проезжающих автомобилей в каждый месяц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60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Полученные значения количества машин, проезжающих по улицам за 1 час приведены в таблице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699DC-C693-4A73-8231-36BA3CD5764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8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microsoft.com/office/2007/relationships/hdphoto" Target="../media/hdphoto8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142984"/>
            <a:ext cx="8715404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Загрязнение атмосферы автотранспортом в районе</a:t>
            </a:r>
            <a:r>
              <a:rPr lang="en-US" sz="4000" b="1" dirty="0">
                <a:solidFill>
                  <a:srgbClr val="FF0000"/>
                </a:solidFill>
              </a:rPr>
              <a:t/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МАОУ «Гимназия №61»</a:t>
            </a:r>
            <a:endParaRPr lang="ru-RU" sz="36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4912529"/>
            <a:ext cx="38576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b="1" dirty="0" err="1">
                <a:solidFill>
                  <a:srgbClr val="FF0000"/>
                </a:solidFill>
              </a:rPr>
              <a:t>Дудниченко</a:t>
            </a:r>
            <a:r>
              <a:rPr lang="ru-RU" sz="2000" b="1" dirty="0">
                <a:solidFill>
                  <a:srgbClr val="FF0000"/>
                </a:solidFill>
              </a:rPr>
              <a:t> Алёна, 5 класс, МАОУ Гимназия №61</a:t>
            </a:r>
          </a:p>
          <a:p>
            <a:pPr algn="r"/>
            <a:r>
              <a:rPr lang="ru-RU" sz="2000" b="1" dirty="0">
                <a:solidFill>
                  <a:srgbClr val="FF0000"/>
                </a:solidFill>
              </a:rPr>
              <a:t>Руководитель: Степанова Е.В., учитель географии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6000"/>
    </mc:Choice>
    <mc:Fallback xmlns="">
      <p:transition advClick="0" advTm="4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9"/>
            <a:ext cx="8825345" cy="994172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количества 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6395"/>
            <a:ext cx="8141277" cy="3740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Удельный расход топлива на 100 метров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A976817E-0897-4B10-9764-F58BD8C1F80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51289" y="2983346"/>
          <a:ext cx="6096000" cy="1348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923424846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3531923076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/>
                        <a:t>Легковые автомобили, л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/>
                        <a:t>Грузовые автомобили, л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6310143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0,007-0,013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/>
                        <a:t>0,029-0,033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46362053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ru-RU" sz="3300" b="1" dirty="0">
                          <a:solidFill>
                            <a:srgbClr val="FF0000"/>
                          </a:solidFill>
                        </a:rPr>
                        <a:t>0,012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300" b="1" dirty="0">
                          <a:solidFill>
                            <a:srgbClr val="FF0000"/>
                          </a:solidFill>
                        </a:rPr>
                        <a:t>0,03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651205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93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132856"/>
            <a:ext cx="9144000" cy="47251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55" y="260648"/>
            <a:ext cx="8825345" cy="633627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количества 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3740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Количество топлива, сжигаемого легковым и грузовым транспортом, на каждой из улиц на  заданном промежутке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E81A4D53-CCA5-4DF9-B65F-749A689B067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1218" y="2177510"/>
          <a:ext cx="8395856" cy="45054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49000">
                  <a:extLst>
                    <a:ext uri="{9D8B030D-6E8A-4147-A177-3AD203B41FA5}">
                      <a16:colId xmlns="" xmlns:a16="http://schemas.microsoft.com/office/drawing/2014/main" val="3690776435"/>
                    </a:ext>
                  </a:extLst>
                </a:gridCol>
                <a:gridCol w="817562">
                  <a:extLst>
                    <a:ext uri="{9D8B030D-6E8A-4147-A177-3AD203B41FA5}">
                      <a16:colId xmlns="" xmlns:a16="http://schemas.microsoft.com/office/drawing/2014/main" val="1911363510"/>
                    </a:ext>
                  </a:extLst>
                </a:gridCol>
                <a:gridCol w="891003">
                  <a:extLst>
                    <a:ext uri="{9D8B030D-6E8A-4147-A177-3AD203B41FA5}">
                      <a16:colId xmlns="" xmlns:a16="http://schemas.microsoft.com/office/drawing/2014/main" val="845111403"/>
                    </a:ext>
                  </a:extLst>
                </a:gridCol>
                <a:gridCol w="891003">
                  <a:extLst>
                    <a:ext uri="{9D8B030D-6E8A-4147-A177-3AD203B41FA5}">
                      <a16:colId xmlns="" xmlns:a16="http://schemas.microsoft.com/office/drawing/2014/main" val="1953236996"/>
                    </a:ext>
                  </a:extLst>
                </a:gridCol>
                <a:gridCol w="891003">
                  <a:extLst>
                    <a:ext uri="{9D8B030D-6E8A-4147-A177-3AD203B41FA5}">
                      <a16:colId xmlns="" xmlns:a16="http://schemas.microsoft.com/office/drawing/2014/main" val="1743439128"/>
                    </a:ext>
                  </a:extLst>
                </a:gridCol>
                <a:gridCol w="891003">
                  <a:extLst>
                    <a:ext uri="{9D8B030D-6E8A-4147-A177-3AD203B41FA5}">
                      <a16:colId xmlns="" xmlns:a16="http://schemas.microsoft.com/office/drawing/2014/main" val="401355207"/>
                    </a:ext>
                  </a:extLst>
                </a:gridCol>
                <a:gridCol w="891003">
                  <a:extLst>
                    <a:ext uri="{9D8B030D-6E8A-4147-A177-3AD203B41FA5}">
                      <a16:colId xmlns="" xmlns:a16="http://schemas.microsoft.com/office/drawing/2014/main" val="1828061059"/>
                    </a:ext>
                  </a:extLst>
                </a:gridCol>
                <a:gridCol w="891003">
                  <a:extLst>
                    <a:ext uri="{9D8B030D-6E8A-4147-A177-3AD203B41FA5}">
                      <a16:colId xmlns="" xmlns:a16="http://schemas.microsoft.com/office/drawing/2014/main" val="1545195321"/>
                    </a:ext>
                  </a:extLst>
                </a:gridCol>
                <a:gridCol w="883276">
                  <a:extLst>
                    <a:ext uri="{9D8B030D-6E8A-4147-A177-3AD203B41FA5}">
                      <a16:colId xmlns="" xmlns:a16="http://schemas.microsoft.com/office/drawing/2014/main" val="3386195537"/>
                    </a:ext>
                  </a:extLst>
                </a:gridCol>
              </a:tblGrid>
              <a:tr h="630936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Название улицы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Объем бензина, сжигаемого за 1 час на заданном промежутке, литров бензина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4931686"/>
                  </a:ext>
                </a:extLst>
              </a:tr>
              <a:tr h="3154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Сентябрь</a:t>
                      </a:r>
                      <a:endParaRPr lang="ru-RU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Январь</a:t>
                      </a:r>
                      <a:endParaRPr lang="ru-RU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Апрель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Июнь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49181333"/>
                  </a:ext>
                </a:extLst>
              </a:tr>
              <a:tr h="4732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563139134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Проспект Московский (200 м.)</a:t>
                      </a:r>
                      <a:endParaRPr lang="ru-RU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15,696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2,376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6,768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0,648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7,8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1,512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16,08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1,056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469898018"/>
                  </a:ext>
                </a:extLst>
              </a:tr>
              <a:tr h="84201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Проспект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Х.Туфана (500м.)</a:t>
                      </a:r>
                      <a:endParaRPr lang="ru-RU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9,36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1,08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9,18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1,98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30,42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1,86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699581132"/>
                  </a:ext>
                </a:extLst>
              </a:tr>
              <a:tr h="11163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Бульвар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Романтиков (100 м.)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1,872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0,288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1,728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0,108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1,836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0,144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1,296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0,216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430319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924944"/>
            <a:ext cx="9144000" cy="3933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17" y="404664"/>
            <a:ext cx="8825345" cy="545564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количества 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268760"/>
            <a:ext cx="8141277" cy="3740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i="1" dirty="0"/>
              <a:t>Расчет  количества выделившихся вредных веществ</a:t>
            </a:r>
          </a:p>
          <a:p>
            <a:pPr marL="0" indent="0" algn="ctr">
              <a:buNone/>
            </a:pPr>
            <a:r>
              <a:rPr lang="ru-RU" i="1" dirty="0"/>
              <a:t>на выбранном участке дороги по бензину</a:t>
            </a:r>
          </a:p>
          <a:p>
            <a:pPr marL="0" indent="0" algn="ctr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6">
                <a:extLst>
                  <a:ext uri="{FF2B5EF4-FFF2-40B4-BE49-F238E27FC236}">
                    <a16:creationId xmlns="" xmlns:a16="http://schemas.microsoft.com/office/drawing/2014/main" id="{FC28F3CE-F57A-4B42-9D62-1FD7127B1F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157775"/>
                  </p:ext>
                </p:extLst>
              </p:nvPr>
            </p:nvGraphicFramePr>
            <p:xfrm>
              <a:off x="559352" y="3302990"/>
              <a:ext cx="8275839" cy="352044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495769">
                      <a:extLst>
                        <a:ext uri="{9D8B030D-6E8A-4147-A177-3AD203B41FA5}">
                          <a16:colId xmlns="" xmlns:a16="http://schemas.microsoft.com/office/drawing/2014/main" val="104426896"/>
                        </a:ext>
                      </a:extLst>
                    </a:gridCol>
                    <a:gridCol w="3390035">
                      <a:extLst>
                        <a:ext uri="{9D8B030D-6E8A-4147-A177-3AD203B41FA5}">
                          <a16:colId xmlns="" xmlns:a16="http://schemas.microsoft.com/office/drawing/2014/main" val="3735273801"/>
                        </a:ext>
                      </a:extLst>
                    </a:gridCol>
                    <a:gridCol w="3390035">
                      <a:extLst>
                        <a:ext uri="{9D8B030D-6E8A-4147-A177-3AD203B41FA5}">
                          <a16:colId xmlns="" xmlns:a16="http://schemas.microsoft.com/office/drawing/2014/main" val="3883347570"/>
                        </a:ext>
                      </a:extLst>
                    </a:gridCol>
                  </a:tblGrid>
                  <a:tr h="96012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Вредное вещество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Объем, выделяемый при пробеге легковых а/м 1 км, л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Объем, выделяемый при пробеге грузовых а/м 1 км, л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/>
                    </a:tc>
                    <a:extLst>
                      <a:ext uri="{0D108BD9-81ED-4DB2-BD59-A6C34878D82A}">
                        <a16:rowId xmlns="" xmlns:a16="http://schemas.microsoft.com/office/drawing/2014/main" val="34952998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Угарный газ (СО) 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0,6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0,15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extLst>
                      <a:ext uri="{0D108BD9-81ED-4DB2-BD59-A6C34878D82A}">
                        <a16:rowId xmlns="" xmlns:a16="http://schemas.microsoft.com/office/drawing/2014/main" val="3307272126"/>
                      </a:ext>
                    </a:extLst>
                  </a:tr>
                  <a:tr h="9601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Углекислый газ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10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1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СО</m:t>
                                  </m:r>
                                </m:e>
                                <m:sub>
                                  <m:r>
                                    <a:rPr lang="ru-RU" sz="21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ru-RU" sz="21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0,1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0,025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extLst>
                      <a:ext uri="{0D108BD9-81ED-4DB2-BD59-A6C34878D82A}">
                        <a16:rowId xmlns="" xmlns:a16="http://schemas.microsoft.com/office/drawing/2014/main" val="825414109"/>
                      </a:ext>
                    </a:extLst>
                  </a:tr>
                  <a:tr h="9601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Диоксид азота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10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𝑁𝑂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1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0,04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0,01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extLst>
                      <a:ext uri="{0D108BD9-81ED-4DB2-BD59-A6C34878D82A}">
                        <a16:rowId xmlns="" xmlns:a16="http://schemas.microsoft.com/office/drawing/2014/main" val="10718031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C28F3CE-F57A-4B42-9D62-1FD7127B1F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157775"/>
                  </p:ext>
                </p:extLst>
              </p:nvPr>
            </p:nvGraphicFramePr>
            <p:xfrm>
              <a:off x="559352" y="3302990"/>
              <a:ext cx="8275839" cy="352044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49576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04426896"/>
                        </a:ext>
                      </a:extLst>
                    </a:gridCol>
                    <a:gridCol w="339003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735273801"/>
                        </a:ext>
                      </a:extLst>
                    </a:gridCol>
                    <a:gridCol w="339003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883347570"/>
                        </a:ext>
                      </a:extLst>
                    </a:gridCol>
                  </a:tblGrid>
                  <a:tr h="96012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Вредное вещество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Объем, выделяемый при пробеге легковых а/м 1 км, л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Объем, выделяемый при пробеге грузовых а/м 1 км, л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4952998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Угарный газ (СО) 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0,6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0,15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307272126"/>
                      </a:ext>
                    </a:extLst>
                  </a:tr>
                  <a:tr h="960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1435" marR="51435" marT="0" marB="0" anchor="ctr">
                        <a:blipFill rotWithShape="0">
                          <a:blip r:embed="rId3"/>
                          <a:stretch>
                            <a:fillRect l="-407" t="-175316" r="-453252" b="-115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0,1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0,025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825414109"/>
                      </a:ext>
                    </a:extLst>
                  </a:tr>
                  <a:tr h="960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1435" marR="51435" marT="0" marB="0" anchor="ctr">
                        <a:blipFill rotWithShape="0">
                          <a:blip r:embed="rId3"/>
                          <a:stretch>
                            <a:fillRect l="-407" t="-275316" r="-453252" b="-15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effectLst/>
                            </a:rPr>
                            <a:t>0,04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spcAft>
                              <a:spcPts val="140"/>
                            </a:spcAft>
                            <a:tabLst>
                              <a:tab pos="449580" algn="l"/>
                            </a:tabLst>
                          </a:pPr>
                          <a:r>
                            <a:rPr lang="ru-RU" sz="2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a:t>0,01</a:t>
                          </a:r>
                          <a:endParaRPr lang="ru-RU" sz="2100" dirty="0">
                            <a:solidFill>
                              <a:srgbClr val="00000A"/>
                            </a:solidFill>
                            <a:effectLst/>
                            <a:latin typeface="+mn-lt"/>
                            <a:ea typeface="SimSu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51435" marR="51435" marT="0" marB="0"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7180317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527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924944"/>
            <a:ext cx="9144000" cy="3933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9"/>
            <a:ext cx="8825345" cy="598991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количества 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362" y="2132856"/>
            <a:ext cx="8141277" cy="86582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/>
              <a:t>Количество выделенных вредных веществ, г</a:t>
            </a:r>
          </a:p>
          <a:p>
            <a:pPr marL="0" indent="0" algn="ctr">
              <a:buNone/>
            </a:pPr>
            <a:r>
              <a:rPr lang="ru-RU" dirty="0"/>
              <a:t> на проспекте Московский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DED94E50-F8BA-47F9-9CC8-4A57C2673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577042"/>
              </p:ext>
            </p:extLst>
          </p:nvPr>
        </p:nvGraphicFramePr>
        <p:xfrm>
          <a:off x="395536" y="3501008"/>
          <a:ext cx="8508429" cy="29702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15405">
                  <a:extLst>
                    <a:ext uri="{9D8B030D-6E8A-4147-A177-3AD203B41FA5}">
                      <a16:colId xmlns="" xmlns:a16="http://schemas.microsoft.com/office/drawing/2014/main" val="589595523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1138259734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3301951668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2026009041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2196177497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1220004851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1314958500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605334871"/>
                    </a:ext>
                  </a:extLst>
                </a:gridCol>
                <a:gridCol w="899128">
                  <a:extLst>
                    <a:ext uri="{9D8B030D-6E8A-4147-A177-3AD203B41FA5}">
                      <a16:colId xmlns="" xmlns:a16="http://schemas.microsoft.com/office/drawing/2014/main" val="4016535457"/>
                    </a:ext>
                  </a:extLst>
                </a:gridCol>
              </a:tblGrid>
              <a:tr h="437405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Вредное вещество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Сентябрь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Январь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Апрель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Июнь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3644392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 dirty="0">
                          <a:effectLst/>
                        </a:rPr>
                        <a:t>Легковые</a:t>
                      </a:r>
                      <a:endParaRPr lang="ru-RU" sz="14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extLst>
                  <a:ext uri="{0D108BD9-81ED-4DB2-BD59-A6C34878D82A}">
                    <a16:rowId xmlns="" xmlns:a16="http://schemas.microsoft.com/office/drawing/2014/main" val="532071072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Угарный газ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18,8352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2,8512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8,1216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0,7776</a:t>
                      </a:r>
                      <a:endParaRPr lang="ru-RU" sz="180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9,36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1,8144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19,296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1,2672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648359869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Углекислый газ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0,7848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0,1188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0,3384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0,0324</a:t>
                      </a:r>
                      <a:endParaRPr lang="ru-RU" sz="1800" dirty="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0,39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0,0756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0,804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0,0528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989569472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Диоксид азота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0,62784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0,09504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0,27072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0,02592</a:t>
                      </a:r>
                      <a:endParaRPr lang="ru-RU" sz="1800" dirty="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0,312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0,06048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0,6432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0,04224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4229285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58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708920"/>
            <a:ext cx="9144000" cy="4149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49" y="548680"/>
            <a:ext cx="8825345" cy="598991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количества 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6" y="1743941"/>
            <a:ext cx="8313593" cy="73351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Количество выделенных вредных веществ</a:t>
            </a:r>
          </a:p>
          <a:p>
            <a:pPr marL="0" indent="0" algn="ctr">
              <a:buNone/>
            </a:pPr>
            <a:r>
              <a:rPr lang="ru-RU" dirty="0"/>
              <a:t>на проспекте Хасана </a:t>
            </a:r>
            <a:r>
              <a:rPr lang="ru-RU" dirty="0" err="1"/>
              <a:t>Туфана</a:t>
            </a: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55547375-DBE4-49C5-A91A-28206DE65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521074"/>
              </p:ext>
            </p:extLst>
          </p:nvPr>
        </p:nvGraphicFramePr>
        <p:xfrm>
          <a:off x="323528" y="3212976"/>
          <a:ext cx="8610598" cy="28849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53835">
                  <a:extLst>
                    <a:ext uri="{9D8B030D-6E8A-4147-A177-3AD203B41FA5}">
                      <a16:colId xmlns="" xmlns:a16="http://schemas.microsoft.com/office/drawing/2014/main" val="2552264577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1647186042"/>
                    </a:ext>
                  </a:extLst>
                </a:gridCol>
                <a:gridCol w="799447">
                  <a:extLst>
                    <a:ext uri="{9D8B030D-6E8A-4147-A177-3AD203B41FA5}">
                      <a16:colId xmlns="" xmlns:a16="http://schemas.microsoft.com/office/drawing/2014/main" val="3730174839"/>
                    </a:ext>
                  </a:extLst>
                </a:gridCol>
                <a:gridCol w="1092468">
                  <a:extLst>
                    <a:ext uri="{9D8B030D-6E8A-4147-A177-3AD203B41FA5}">
                      <a16:colId xmlns="" xmlns:a16="http://schemas.microsoft.com/office/drawing/2014/main" val="4071263666"/>
                    </a:ext>
                  </a:extLst>
                </a:gridCol>
                <a:gridCol w="943783">
                  <a:extLst>
                    <a:ext uri="{9D8B030D-6E8A-4147-A177-3AD203B41FA5}">
                      <a16:colId xmlns="" xmlns:a16="http://schemas.microsoft.com/office/drawing/2014/main" val="2810381946"/>
                    </a:ext>
                  </a:extLst>
                </a:gridCol>
                <a:gridCol w="943783">
                  <a:extLst>
                    <a:ext uri="{9D8B030D-6E8A-4147-A177-3AD203B41FA5}">
                      <a16:colId xmlns="" xmlns:a16="http://schemas.microsoft.com/office/drawing/2014/main" val="3925567646"/>
                    </a:ext>
                  </a:extLst>
                </a:gridCol>
                <a:gridCol w="943783">
                  <a:extLst>
                    <a:ext uri="{9D8B030D-6E8A-4147-A177-3AD203B41FA5}">
                      <a16:colId xmlns="" xmlns:a16="http://schemas.microsoft.com/office/drawing/2014/main" val="909683024"/>
                    </a:ext>
                  </a:extLst>
                </a:gridCol>
                <a:gridCol w="943783">
                  <a:extLst>
                    <a:ext uri="{9D8B030D-6E8A-4147-A177-3AD203B41FA5}">
                      <a16:colId xmlns="" xmlns:a16="http://schemas.microsoft.com/office/drawing/2014/main" val="3864017630"/>
                    </a:ext>
                  </a:extLst>
                </a:gridCol>
                <a:gridCol w="927716">
                  <a:extLst>
                    <a:ext uri="{9D8B030D-6E8A-4147-A177-3AD203B41FA5}">
                      <a16:colId xmlns="" xmlns:a16="http://schemas.microsoft.com/office/drawing/2014/main" val="2606574613"/>
                    </a:ext>
                  </a:extLst>
                </a:gridCol>
              </a:tblGrid>
              <a:tr h="411480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Вредное вещество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Сентябрь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Январь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Апрель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Июнь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20985616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 dirty="0">
                          <a:effectLst/>
                        </a:rPr>
                        <a:t>Легковые</a:t>
                      </a:r>
                      <a:endParaRPr lang="ru-RU" sz="14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 dirty="0">
                          <a:effectLst/>
                        </a:rPr>
                        <a:t>Легковые</a:t>
                      </a:r>
                      <a:endParaRPr lang="ru-RU" sz="14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extLst>
                  <a:ext uri="{0D108BD9-81ED-4DB2-BD59-A6C34878D82A}">
                    <a16:rowId xmlns="" xmlns:a16="http://schemas.microsoft.com/office/drawing/2014/main" val="330945144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Угарный газ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54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8,1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28,08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100" dirty="0">
                          <a:effectLst/>
                        </a:rPr>
                        <a:t>3,24</a:t>
                      </a:r>
                      <a:endParaRPr lang="ru-RU" sz="2100" dirty="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27,54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5,94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91,26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5,58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036667027"/>
                  </a:ext>
                </a:extLst>
              </a:tr>
              <a:tr h="73609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Углекислый газ</a:t>
                      </a:r>
                      <a:endParaRPr lang="ru-RU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0,9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0,135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0,468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100" dirty="0">
                          <a:effectLst/>
                        </a:rPr>
                        <a:t>0,054</a:t>
                      </a:r>
                      <a:endParaRPr lang="ru-RU" sz="2100" dirty="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0,459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0,099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1,521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0,093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61889324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Диоксид азота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3,6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0,54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effectLst/>
                        </a:rPr>
                        <a:t>1,872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100" dirty="0">
                          <a:effectLst/>
                        </a:rPr>
                        <a:t>0,216</a:t>
                      </a:r>
                      <a:endParaRPr lang="ru-RU" sz="2100" dirty="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1,836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0,396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6,084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0,372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824149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66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42931"/>
            <a:ext cx="9144000" cy="45150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06" y="332656"/>
            <a:ext cx="8825345" cy="598991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количества 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941" y="1570759"/>
            <a:ext cx="8141277" cy="77217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Количество выделенных вредных веществ </a:t>
            </a:r>
          </a:p>
          <a:p>
            <a:pPr marL="0" indent="0" algn="ctr">
              <a:buNone/>
            </a:pPr>
            <a:r>
              <a:rPr lang="ru-RU" dirty="0"/>
              <a:t>на бульваре Романтиков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4A98AB0B-88DE-404A-82AD-7059FBA8B1D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7093" y="2432613"/>
          <a:ext cx="8589816" cy="37033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08363">
                  <a:extLst>
                    <a:ext uri="{9D8B030D-6E8A-4147-A177-3AD203B41FA5}">
                      <a16:colId xmlns="" xmlns:a16="http://schemas.microsoft.com/office/drawing/2014/main" val="1682492379"/>
                    </a:ext>
                  </a:extLst>
                </a:gridCol>
                <a:gridCol w="907473">
                  <a:extLst>
                    <a:ext uri="{9D8B030D-6E8A-4147-A177-3AD203B41FA5}">
                      <a16:colId xmlns="" xmlns:a16="http://schemas.microsoft.com/office/drawing/2014/main" val="1356904498"/>
                    </a:ext>
                  </a:extLst>
                </a:gridCol>
                <a:gridCol w="928255">
                  <a:extLst>
                    <a:ext uri="{9D8B030D-6E8A-4147-A177-3AD203B41FA5}">
                      <a16:colId xmlns="" xmlns:a16="http://schemas.microsoft.com/office/drawing/2014/main" val="3218855064"/>
                    </a:ext>
                  </a:extLst>
                </a:gridCol>
                <a:gridCol w="954228">
                  <a:extLst>
                    <a:ext uri="{9D8B030D-6E8A-4147-A177-3AD203B41FA5}">
                      <a16:colId xmlns="" xmlns:a16="http://schemas.microsoft.com/office/drawing/2014/main" val="2069395068"/>
                    </a:ext>
                  </a:extLst>
                </a:gridCol>
                <a:gridCol w="941505">
                  <a:extLst>
                    <a:ext uri="{9D8B030D-6E8A-4147-A177-3AD203B41FA5}">
                      <a16:colId xmlns="" xmlns:a16="http://schemas.microsoft.com/office/drawing/2014/main" val="1908406756"/>
                    </a:ext>
                  </a:extLst>
                </a:gridCol>
                <a:gridCol w="941505">
                  <a:extLst>
                    <a:ext uri="{9D8B030D-6E8A-4147-A177-3AD203B41FA5}">
                      <a16:colId xmlns="" xmlns:a16="http://schemas.microsoft.com/office/drawing/2014/main" val="1653462157"/>
                    </a:ext>
                  </a:extLst>
                </a:gridCol>
                <a:gridCol w="941505">
                  <a:extLst>
                    <a:ext uri="{9D8B030D-6E8A-4147-A177-3AD203B41FA5}">
                      <a16:colId xmlns="" xmlns:a16="http://schemas.microsoft.com/office/drawing/2014/main" val="2903496650"/>
                    </a:ext>
                  </a:extLst>
                </a:gridCol>
                <a:gridCol w="941505">
                  <a:extLst>
                    <a:ext uri="{9D8B030D-6E8A-4147-A177-3AD203B41FA5}">
                      <a16:colId xmlns="" xmlns:a16="http://schemas.microsoft.com/office/drawing/2014/main" val="2431573400"/>
                    </a:ext>
                  </a:extLst>
                </a:gridCol>
                <a:gridCol w="925477">
                  <a:extLst>
                    <a:ext uri="{9D8B030D-6E8A-4147-A177-3AD203B41FA5}">
                      <a16:colId xmlns="" xmlns:a16="http://schemas.microsoft.com/office/drawing/2014/main" val="1721350424"/>
                    </a:ext>
                  </a:extLst>
                </a:gridCol>
              </a:tblGrid>
              <a:tr h="41148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Вредное вещество</a:t>
                      </a:r>
                      <a:endParaRPr lang="ru-RU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Сентябрь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Январь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Апрель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Июнь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9145317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Грузовые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7146" marR="27146" marT="0" marB="0"/>
                </a:tc>
                <a:extLst>
                  <a:ext uri="{0D108BD9-81ED-4DB2-BD59-A6C34878D82A}">
                    <a16:rowId xmlns="" xmlns:a16="http://schemas.microsoft.com/office/drawing/2014/main" val="397343739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Угарный газ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1,1232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0,1728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1,0368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0,0648</a:t>
                      </a:r>
                      <a:endParaRPr lang="ru-RU" sz="150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1,1016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0,0864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0,7776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0,1296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03859744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>
                          <a:effectLst/>
                        </a:rPr>
                        <a:t>Углекислый газ</a:t>
                      </a:r>
                      <a:endParaRPr lang="ru-RU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0,01872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0,00288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0,01728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0,00108</a:t>
                      </a:r>
                      <a:endParaRPr lang="ru-RU" sz="1500" dirty="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0,01836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0,00144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0,01296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0,00216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73217424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Диоксид азота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0,07488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0,01152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0,06912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0,00432</a:t>
                      </a:r>
                      <a:endParaRPr lang="ru-RU" sz="1500" dirty="0"/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0,07344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0,00576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0,05184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0,00864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335198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564904"/>
            <a:ext cx="9144000" cy="4293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9"/>
            <a:ext cx="8825345" cy="598991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количества 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060848"/>
            <a:ext cx="8141277" cy="42256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Общая масса выбросов со всех 3 </a:t>
            </a:r>
            <a:r>
              <a:rPr lang="ru-RU" dirty="0" err="1"/>
              <a:t>прилегаемых</a:t>
            </a:r>
            <a:r>
              <a:rPr lang="ru-RU" dirty="0"/>
              <a:t> улиц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DD60A0D0-C646-483A-BFBA-E1AE54155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680511"/>
              </p:ext>
            </p:extLst>
          </p:nvPr>
        </p:nvGraphicFramePr>
        <p:xfrm>
          <a:off x="683568" y="3212976"/>
          <a:ext cx="7680961" cy="26361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41629">
                  <a:extLst>
                    <a:ext uri="{9D8B030D-6E8A-4147-A177-3AD203B41FA5}">
                      <a16:colId xmlns="" xmlns:a16="http://schemas.microsoft.com/office/drawing/2014/main" val="1603198660"/>
                    </a:ext>
                  </a:extLst>
                </a:gridCol>
                <a:gridCol w="1482604">
                  <a:extLst>
                    <a:ext uri="{9D8B030D-6E8A-4147-A177-3AD203B41FA5}">
                      <a16:colId xmlns="" xmlns:a16="http://schemas.microsoft.com/office/drawing/2014/main" val="1502604248"/>
                    </a:ext>
                  </a:extLst>
                </a:gridCol>
                <a:gridCol w="1587450">
                  <a:extLst>
                    <a:ext uri="{9D8B030D-6E8A-4147-A177-3AD203B41FA5}">
                      <a16:colId xmlns="" xmlns:a16="http://schemas.microsoft.com/office/drawing/2014/main" val="3869207582"/>
                    </a:ext>
                  </a:extLst>
                </a:gridCol>
                <a:gridCol w="1587450">
                  <a:extLst>
                    <a:ext uri="{9D8B030D-6E8A-4147-A177-3AD203B41FA5}">
                      <a16:colId xmlns="" xmlns:a16="http://schemas.microsoft.com/office/drawing/2014/main" val="1594876661"/>
                    </a:ext>
                  </a:extLst>
                </a:gridCol>
                <a:gridCol w="1481828">
                  <a:extLst>
                    <a:ext uri="{9D8B030D-6E8A-4147-A177-3AD203B41FA5}">
                      <a16:colId xmlns="" xmlns:a16="http://schemas.microsoft.com/office/drawing/2014/main" val="245708102"/>
                    </a:ext>
                  </a:extLst>
                </a:gridCol>
              </a:tblGrid>
              <a:tr h="52578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Исследуемый месяц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Общий расход бензина за час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Общий объем выбросов вредных веществ за 1 час, г.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61745342"/>
                  </a:ext>
                </a:extLst>
              </a:tr>
              <a:tr h="788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СО – угарный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СО2 – углекислый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NO2 – диоксид азота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74729463"/>
                  </a:ext>
                </a:extLst>
              </a:tr>
              <a:tr h="292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40,932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184,545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30,7575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12,303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706467369"/>
                  </a:ext>
                </a:extLst>
              </a:tr>
              <a:tr h="292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Январь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19,692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91,575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15,2625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6,105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419783680"/>
                  </a:ext>
                </a:extLst>
              </a:tr>
              <a:tr h="292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Апрель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22,452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98,625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16,4375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6,575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24671948"/>
                  </a:ext>
                </a:extLst>
              </a:tr>
              <a:tr h="444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Июнь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50,928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242,895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40,4825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16,193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155665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3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8"/>
            <a:ext cx="8825345" cy="140255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Расчет количества чистого воздуха, необходимого для разбавления выделившихся вредных веществ</a:t>
            </a:r>
            <a:br>
              <a:rPr lang="ru-RU" dirty="0"/>
            </a:br>
            <a:endParaRPr lang="ru-RU" dirty="0"/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9A20C7BD-2443-430E-8F76-9289FC931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212976"/>
            <a:ext cx="9144000" cy="27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38138" algn="ctr" defTabSz="685800">
              <a:tabLst>
                <a:tab pos="336947" algn="l"/>
              </a:tabLst>
            </a:pPr>
            <a:r>
              <a:rPr lang="ru-RU" altLang="ru-RU" sz="2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Предельно допустимые концентрации вредных веществ в атмосфере</a:t>
            </a: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/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/>
          </a:p>
          <a:p>
            <a:pPr indent="338138" algn="ctr"/>
            <a:r>
              <a:rPr lang="ru-RU" sz="3000" dirty="0"/>
              <a:t>СО – 3мг/м</a:t>
            </a:r>
            <a:r>
              <a:rPr lang="ru-RU" sz="3000" baseline="30000" dirty="0"/>
              <a:t>3</a:t>
            </a:r>
          </a:p>
          <a:p>
            <a:pPr indent="338138" algn="ctr"/>
            <a:r>
              <a:rPr lang="ru-RU" sz="3000" dirty="0"/>
              <a:t> </a:t>
            </a:r>
            <a:r>
              <a:rPr lang="en-US" sz="3000" dirty="0"/>
              <a:t>NO</a:t>
            </a:r>
            <a:r>
              <a:rPr lang="ru-RU" sz="3000" baseline="-25000" dirty="0"/>
              <a:t>2</a:t>
            </a:r>
            <a:r>
              <a:rPr lang="ru-RU" sz="3000" dirty="0"/>
              <a:t> – 0,04мг/м</a:t>
            </a:r>
            <a:r>
              <a:rPr lang="ru-RU" sz="3000" baseline="30000" dirty="0"/>
              <a:t>3</a:t>
            </a:r>
          </a:p>
          <a:p>
            <a:pPr indent="338138" algn="ctr"/>
            <a:r>
              <a:rPr lang="ru-RU" sz="3000" dirty="0"/>
              <a:t>СО</a:t>
            </a:r>
            <a:r>
              <a:rPr lang="ru-RU" sz="3000" baseline="-25000" dirty="0"/>
              <a:t>2</a:t>
            </a:r>
            <a:r>
              <a:rPr lang="ru-RU" sz="3000" dirty="0"/>
              <a:t> – 25мг/м</a:t>
            </a:r>
            <a:r>
              <a:rPr lang="ru-RU" sz="3000" baseline="30000" dirty="0"/>
              <a:t>3</a:t>
            </a:r>
            <a:endParaRPr lang="ru-RU" sz="3000" dirty="0"/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/>
          </a:p>
        </p:txBody>
      </p:sp>
    </p:spTree>
    <p:extLst>
      <p:ext uri="{BB962C8B-B14F-4D97-AF65-F5344CB8AC3E}">
        <p14:creationId xmlns:p14="http://schemas.microsoft.com/office/powerpoint/2010/main" val="264857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924944"/>
            <a:ext cx="9144000" cy="3933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8"/>
            <a:ext cx="8825345" cy="140255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Расчет количества чистого воздуха, необходимого для разбавления выделившихся вредных веществ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C7B03E11-3DC5-4749-94D7-E66472102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257331"/>
              </p:ext>
            </p:extLst>
          </p:nvPr>
        </p:nvGraphicFramePr>
        <p:xfrm>
          <a:off x="323528" y="3645024"/>
          <a:ext cx="8538902" cy="236601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21452">
                  <a:extLst>
                    <a:ext uri="{9D8B030D-6E8A-4147-A177-3AD203B41FA5}">
                      <a16:colId xmlns="" xmlns:a16="http://schemas.microsoft.com/office/drawing/2014/main" val="1952986684"/>
                    </a:ext>
                  </a:extLst>
                </a:gridCol>
                <a:gridCol w="1121452">
                  <a:extLst>
                    <a:ext uri="{9D8B030D-6E8A-4147-A177-3AD203B41FA5}">
                      <a16:colId xmlns="" xmlns:a16="http://schemas.microsoft.com/office/drawing/2014/main" val="3466343043"/>
                    </a:ext>
                  </a:extLst>
                </a:gridCol>
                <a:gridCol w="851518">
                  <a:extLst>
                    <a:ext uri="{9D8B030D-6E8A-4147-A177-3AD203B41FA5}">
                      <a16:colId xmlns="" xmlns:a16="http://schemas.microsoft.com/office/drawing/2014/main" val="938664135"/>
                    </a:ext>
                  </a:extLst>
                </a:gridCol>
                <a:gridCol w="851518">
                  <a:extLst>
                    <a:ext uri="{9D8B030D-6E8A-4147-A177-3AD203B41FA5}">
                      <a16:colId xmlns="" xmlns:a16="http://schemas.microsoft.com/office/drawing/2014/main" val="1220624758"/>
                    </a:ext>
                  </a:extLst>
                </a:gridCol>
                <a:gridCol w="835004">
                  <a:extLst>
                    <a:ext uri="{9D8B030D-6E8A-4147-A177-3AD203B41FA5}">
                      <a16:colId xmlns="" xmlns:a16="http://schemas.microsoft.com/office/drawing/2014/main" val="4140748100"/>
                    </a:ext>
                  </a:extLst>
                </a:gridCol>
                <a:gridCol w="1157288">
                  <a:extLst>
                    <a:ext uri="{9D8B030D-6E8A-4147-A177-3AD203B41FA5}">
                      <a16:colId xmlns="" xmlns:a16="http://schemas.microsoft.com/office/drawing/2014/main" val="769508016"/>
                    </a:ext>
                  </a:extLst>
                </a:gridCol>
                <a:gridCol w="840105">
                  <a:extLst>
                    <a:ext uri="{9D8B030D-6E8A-4147-A177-3AD203B41FA5}">
                      <a16:colId xmlns="" xmlns:a16="http://schemas.microsoft.com/office/drawing/2014/main" val="353430274"/>
                    </a:ext>
                  </a:extLst>
                </a:gridCol>
                <a:gridCol w="925830">
                  <a:extLst>
                    <a:ext uri="{9D8B030D-6E8A-4147-A177-3AD203B41FA5}">
                      <a16:colId xmlns="" xmlns:a16="http://schemas.microsoft.com/office/drawing/2014/main" val="3738065841"/>
                    </a:ext>
                  </a:extLst>
                </a:gridCol>
                <a:gridCol w="834735">
                  <a:extLst>
                    <a:ext uri="{9D8B030D-6E8A-4147-A177-3AD203B41FA5}">
                      <a16:colId xmlns="" xmlns:a16="http://schemas.microsoft.com/office/drawing/2014/main" val="3230817941"/>
                    </a:ext>
                  </a:extLst>
                </a:gridCol>
              </a:tblGrid>
              <a:tr h="5257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Вредное вещество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Масса вредных веществ за 1 час, </a:t>
                      </a:r>
                      <a:r>
                        <a:rPr lang="ru-RU" sz="1500" dirty="0" err="1">
                          <a:effectLst/>
                        </a:rPr>
                        <a:t>гр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Объем чистого воздуха, м3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17022253"/>
                  </a:ext>
                </a:extLst>
              </a:tr>
              <a:tr h="262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Январь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Апрель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Июнь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Январь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Апрель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Июнь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62881227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Угарный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101,8125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43,3125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51,1125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102,15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33937,5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14437,5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17037,5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34050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5187874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Углекислый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26,66517857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11,34375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13,38661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26,75357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1066,607143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453,75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535,4643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1070,143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828619678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Диоксид азота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11,15089286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4,74375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5,598036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11,18786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278772,3214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118593,8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139950,9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279696,4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06235846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9A20C7BD-2443-430E-8F76-9289FC931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47038"/>
            <a:ext cx="9144000" cy="265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38138" algn="ctr" defTabSz="685800">
              <a:tabLst>
                <a:tab pos="336947" algn="l"/>
              </a:tabLst>
            </a:pPr>
            <a:endParaRPr lang="ru-RU" altLang="ru-RU" sz="21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r>
              <a:rPr lang="ru-RU" altLang="ru-RU" sz="21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Проспект </a:t>
            </a:r>
            <a:r>
              <a:rPr lang="ru-RU" altLang="ru-RU" sz="2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Московский</a:t>
            </a:r>
            <a:endParaRPr lang="ru-RU" altLang="ru-RU" sz="2100" dirty="0"/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/>
          </a:p>
        </p:txBody>
      </p:sp>
    </p:spTree>
    <p:extLst>
      <p:ext uri="{BB962C8B-B14F-4D97-AF65-F5344CB8AC3E}">
        <p14:creationId xmlns:p14="http://schemas.microsoft.com/office/powerpoint/2010/main" val="427294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924944"/>
            <a:ext cx="9144000" cy="3933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8"/>
            <a:ext cx="8825345" cy="140255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Расчет количества чистого воздуха, необходимого для разбавления выделившихся вредных веществ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C7B03E11-3DC5-4749-94D7-E66472102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573487"/>
              </p:ext>
            </p:extLst>
          </p:nvPr>
        </p:nvGraphicFramePr>
        <p:xfrm>
          <a:off x="323528" y="3861048"/>
          <a:ext cx="8538902" cy="236601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21452">
                  <a:extLst>
                    <a:ext uri="{9D8B030D-6E8A-4147-A177-3AD203B41FA5}">
                      <a16:colId xmlns="" xmlns:a16="http://schemas.microsoft.com/office/drawing/2014/main" val="1952986684"/>
                    </a:ext>
                  </a:extLst>
                </a:gridCol>
                <a:gridCol w="1121452">
                  <a:extLst>
                    <a:ext uri="{9D8B030D-6E8A-4147-A177-3AD203B41FA5}">
                      <a16:colId xmlns="" xmlns:a16="http://schemas.microsoft.com/office/drawing/2014/main" val="3466343043"/>
                    </a:ext>
                  </a:extLst>
                </a:gridCol>
                <a:gridCol w="851518">
                  <a:extLst>
                    <a:ext uri="{9D8B030D-6E8A-4147-A177-3AD203B41FA5}">
                      <a16:colId xmlns="" xmlns:a16="http://schemas.microsoft.com/office/drawing/2014/main" val="938664135"/>
                    </a:ext>
                  </a:extLst>
                </a:gridCol>
                <a:gridCol w="851518">
                  <a:extLst>
                    <a:ext uri="{9D8B030D-6E8A-4147-A177-3AD203B41FA5}">
                      <a16:colId xmlns="" xmlns:a16="http://schemas.microsoft.com/office/drawing/2014/main" val="1220624758"/>
                    </a:ext>
                  </a:extLst>
                </a:gridCol>
                <a:gridCol w="835004">
                  <a:extLst>
                    <a:ext uri="{9D8B030D-6E8A-4147-A177-3AD203B41FA5}">
                      <a16:colId xmlns="" xmlns:a16="http://schemas.microsoft.com/office/drawing/2014/main" val="4140748100"/>
                    </a:ext>
                  </a:extLst>
                </a:gridCol>
                <a:gridCol w="1157288">
                  <a:extLst>
                    <a:ext uri="{9D8B030D-6E8A-4147-A177-3AD203B41FA5}">
                      <a16:colId xmlns="" xmlns:a16="http://schemas.microsoft.com/office/drawing/2014/main" val="769508016"/>
                    </a:ext>
                  </a:extLst>
                </a:gridCol>
                <a:gridCol w="840105">
                  <a:extLst>
                    <a:ext uri="{9D8B030D-6E8A-4147-A177-3AD203B41FA5}">
                      <a16:colId xmlns="" xmlns:a16="http://schemas.microsoft.com/office/drawing/2014/main" val="353430274"/>
                    </a:ext>
                  </a:extLst>
                </a:gridCol>
                <a:gridCol w="925830">
                  <a:extLst>
                    <a:ext uri="{9D8B030D-6E8A-4147-A177-3AD203B41FA5}">
                      <a16:colId xmlns="" xmlns:a16="http://schemas.microsoft.com/office/drawing/2014/main" val="3738065841"/>
                    </a:ext>
                  </a:extLst>
                </a:gridCol>
                <a:gridCol w="834735">
                  <a:extLst>
                    <a:ext uri="{9D8B030D-6E8A-4147-A177-3AD203B41FA5}">
                      <a16:colId xmlns="" xmlns:a16="http://schemas.microsoft.com/office/drawing/2014/main" val="3230817941"/>
                    </a:ext>
                  </a:extLst>
                </a:gridCol>
              </a:tblGrid>
              <a:tr h="5257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Вредное вещество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Масса вредных веществ за 1 час, гр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Объем чистого воздуха, м3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17022253"/>
                  </a:ext>
                </a:extLst>
              </a:tr>
              <a:tr h="262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Январь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Апрель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Июнь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Январь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Апрель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Июнь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62881227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Угарный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116,71875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60,1875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60,46875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193,0313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38906,25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20062,5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20156,25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64343,75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5187874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Углекислый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30,56919643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15,76339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15,83705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50,5558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1222,767857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630,5357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633,4821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2022,232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828619678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Диоксид азота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12,78348214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6,591964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6,622768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21,14152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319587,0536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164799,1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165569,2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528537,9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06235846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9A20C7BD-2443-430E-8F76-9289FC931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0203"/>
            <a:ext cx="9144000" cy="200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38138" algn="ctr" defTabSz="685800">
              <a:tabLst>
                <a:tab pos="336947" algn="l"/>
              </a:tabLst>
            </a:pPr>
            <a:endParaRPr lang="ru-RU" altLang="ru-RU" sz="21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endParaRPr lang="ru-RU" altLang="ru-RU" sz="21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338138" algn="ctr" defTabSz="685800">
              <a:tabLst>
                <a:tab pos="336947" algn="l"/>
              </a:tabLst>
            </a:pPr>
            <a:r>
              <a:rPr lang="ru-RU" altLang="ru-RU" sz="21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Проспект </a:t>
            </a:r>
            <a:r>
              <a:rPr lang="ru-RU" altLang="ru-RU" sz="2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Хасана </a:t>
            </a:r>
            <a:r>
              <a:rPr lang="ru-RU" altLang="ru-RU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Туфана</a:t>
            </a:r>
            <a:endParaRPr lang="ru-RU" altLang="ru-RU" sz="2100" dirty="0"/>
          </a:p>
        </p:txBody>
      </p:sp>
    </p:spTree>
    <p:extLst>
      <p:ext uri="{BB962C8B-B14F-4D97-AF65-F5344CB8AC3E}">
        <p14:creationId xmlns:p14="http://schemas.microsoft.com/office/powerpoint/2010/main" val="254528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Предпосылки работы (актуальность)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Автотранспорт – один из основных источников загрязнения воздуха в городе.</a:t>
            </a:r>
          </a:p>
          <a:p>
            <a:r>
              <a:rPr lang="ru-RU" dirty="0"/>
              <a:t>Количество личного автотранспорта в Набережных Челнах ежегодно возрастает</a:t>
            </a:r>
          </a:p>
          <a:p>
            <a:r>
              <a:rPr lang="ru-RU" dirty="0"/>
              <a:t>Большой поток машин, привозящих детей в гимназию и выбрасывающих вредные вещества, оказывает негативное влияние на здоровье школьников</a:t>
            </a:r>
          </a:p>
          <a:p>
            <a:r>
              <a:rPr lang="ru-RU" dirty="0"/>
              <a:t>Наибольшая концентрация вредных веществ от работы автотранспорта находится на уровне дыхания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338729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924944"/>
            <a:ext cx="9144000" cy="3933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8"/>
            <a:ext cx="8825345" cy="140255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Расчет количества чистого воздуха, необходимого для разбавления выделившихся вредных веществ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C7B03E11-3DC5-4749-94D7-E66472102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78914"/>
              </p:ext>
            </p:extLst>
          </p:nvPr>
        </p:nvGraphicFramePr>
        <p:xfrm>
          <a:off x="251520" y="3933056"/>
          <a:ext cx="8538902" cy="236601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21452">
                  <a:extLst>
                    <a:ext uri="{9D8B030D-6E8A-4147-A177-3AD203B41FA5}">
                      <a16:colId xmlns="" xmlns:a16="http://schemas.microsoft.com/office/drawing/2014/main" val="1952986684"/>
                    </a:ext>
                  </a:extLst>
                </a:gridCol>
                <a:gridCol w="1121452">
                  <a:extLst>
                    <a:ext uri="{9D8B030D-6E8A-4147-A177-3AD203B41FA5}">
                      <a16:colId xmlns="" xmlns:a16="http://schemas.microsoft.com/office/drawing/2014/main" val="3466343043"/>
                    </a:ext>
                  </a:extLst>
                </a:gridCol>
                <a:gridCol w="851518">
                  <a:extLst>
                    <a:ext uri="{9D8B030D-6E8A-4147-A177-3AD203B41FA5}">
                      <a16:colId xmlns="" xmlns:a16="http://schemas.microsoft.com/office/drawing/2014/main" val="938664135"/>
                    </a:ext>
                  </a:extLst>
                </a:gridCol>
                <a:gridCol w="851518">
                  <a:extLst>
                    <a:ext uri="{9D8B030D-6E8A-4147-A177-3AD203B41FA5}">
                      <a16:colId xmlns="" xmlns:a16="http://schemas.microsoft.com/office/drawing/2014/main" val="1220624758"/>
                    </a:ext>
                  </a:extLst>
                </a:gridCol>
                <a:gridCol w="835004">
                  <a:extLst>
                    <a:ext uri="{9D8B030D-6E8A-4147-A177-3AD203B41FA5}">
                      <a16:colId xmlns="" xmlns:a16="http://schemas.microsoft.com/office/drawing/2014/main" val="4140748100"/>
                    </a:ext>
                  </a:extLst>
                </a:gridCol>
                <a:gridCol w="1157288">
                  <a:extLst>
                    <a:ext uri="{9D8B030D-6E8A-4147-A177-3AD203B41FA5}">
                      <a16:colId xmlns="" xmlns:a16="http://schemas.microsoft.com/office/drawing/2014/main" val="769508016"/>
                    </a:ext>
                  </a:extLst>
                </a:gridCol>
                <a:gridCol w="840105">
                  <a:extLst>
                    <a:ext uri="{9D8B030D-6E8A-4147-A177-3AD203B41FA5}">
                      <a16:colId xmlns="" xmlns:a16="http://schemas.microsoft.com/office/drawing/2014/main" val="353430274"/>
                    </a:ext>
                  </a:extLst>
                </a:gridCol>
                <a:gridCol w="925830">
                  <a:extLst>
                    <a:ext uri="{9D8B030D-6E8A-4147-A177-3AD203B41FA5}">
                      <a16:colId xmlns="" xmlns:a16="http://schemas.microsoft.com/office/drawing/2014/main" val="3738065841"/>
                    </a:ext>
                  </a:extLst>
                </a:gridCol>
                <a:gridCol w="834735">
                  <a:extLst>
                    <a:ext uri="{9D8B030D-6E8A-4147-A177-3AD203B41FA5}">
                      <a16:colId xmlns="" xmlns:a16="http://schemas.microsoft.com/office/drawing/2014/main" val="3230817941"/>
                    </a:ext>
                  </a:extLst>
                </a:gridCol>
              </a:tblGrid>
              <a:tr h="5257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Вредное вещество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Масса вредных веществ за 1 час, </a:t>
                      </a:r>
                      <a:r>
                        <a:rPr lang="ru-RU" sz="1500" dirty="0" err="1">
                          <a:effectLst/>
                        </a:rPr>
                        <a:t>гр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Объем чистого воздуха, м3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17022253"/>
                  </a:ext>
                </a:extLst>
              </a:tr>
              <a:tr h="262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Январь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Апрель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Июнь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Январь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Апрель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Июнь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62881227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Угарный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12,15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10,96875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8,4375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4050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3656,25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3900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2812,5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5187874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Углекислый газ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3,182142857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2,872768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3,064286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2,209821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127,2857143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114,9107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122,5714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88,39286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828619678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Диоксид азота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1,330714286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1,201339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1,281429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0,924107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33267,85714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30033,48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32035,71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23102,68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06235846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9A20C7BD-2443-430E-8F76-9289FC931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8520" y="3068960"/>
            <a:ext cx="9144000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38138" algn="ctr" defTabSz="685800">
              <a:tabLst>
                <a:tab pos="336947" algn="l"/>
              </a:tabLst>
            </a:pPr>
            <a:r>
              <a:rPr lang="ru-RU" altLang="ru-RU" sz="2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Бульвар Романтиков</a:t>
            </a:r>
            <a:endParaRPr lang="ru-RU" altLang="ru-RU" sz="2100" dirty="0"/>
          </a:p>
        </p:txBody>
      </p:sp>
    </p:spTree>
    <p:extLst>
      <p:ext uri="{BB962C8B-B14F-4D97-AF65-F5344CB8AC3E}">
        <p14:creationId xmlns:p14="http://schemas.microsoft.com/office/powerpoint/2010/main" val="78042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98BA941-830A-4C2C-816C-0F152648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7" y="3958560"/>
            <a:ext cx="4072817" cy="280479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620688"/>
            <a:ext cx="8825345" cy="8884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Определение преобладающего направления ветра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ADB23FF0-DD0D-4F07-B44D-E62D7FD40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078754"/>
              </p:ext>
            </p:extLst>
          </p:nvPr>
        </p:nvGraphicFramePr>
        <p:xfrm>
          <a:off x="251520" y="1509152"/>
          <a:ext cx="6096000" cy="2857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="" xmlns:a16="http://schemas.microsoft.com/office/drawing/2014/main" val="3597471677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1751880079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1603656527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3301864894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3120520754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r>
                        <a:rPr lang="ru-RU" sz="1500" dirty="0"/>
                        <a:t>Название улицы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Сентябрь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Январь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Апрель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Июнь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57189172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С-В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С-З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С-З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С-З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930305099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r>
                        <a:rPr lang="ru-RU" sz="1500" b="1" dirty="0"/>
                        <a:t>Проспект</a:t>
                      </a:r>
                    </a:p>
                    <a:p>
                      <a:r>
                        <a:rPr lang="ru-RU" sz="1500" b="1" dirty="0"/>
                        <a:t>Московский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к гимназии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от гимназии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от гимназии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от гимназии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152047094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1500" b="1" dirty="0"/>
                        <a:t>Проспект</a:t>
                      </a:r>
                    </a:p>
                    <a:p>
                      <a:r>
                        <a:rPr lang="ru-RU" sz="1500" b="1" dirty="0" err="1"/>
                        <a:t>Х.Туфана</a:t>
                      </a:r>
                      <a:endParaRPr lang="ru-RU" sz="15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к гимназии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к гимназии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к гимназии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к гимназии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898893924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r>
                        <a:rPr lang="ru-RU" sz="1500" b="1" dirty="0"/>
                        <a:t>Бульвар Романтиков</a:t>
                      </a:r>
                    </a:p>
                  </a:txBody>
                  <a:tcPr marL="68580" marR="68580" marT="34290" marB="3429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Ветер не влияет, вредные вещества</a:t>
                      </a:r>
                    </a:p>
                    <a:p>
                      <a:pPr algn="ctr"/>
                      <a:r>
                        <a:rPr lang="ru-RU" sz="1500" dirty="0"/>
                        <a:t> остаются в пределах территории гимназии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79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1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40"/>
            <a:ext cx="8825345" cy="7215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Оценка защищённости зелёными насаждениями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CABFA04B-8644-4FBE-A031-74724BFD22D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9327" y="1458798"/>
          <a:ext cx="8833227" cy="52120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50246">
                  <a:extLst>
                    <a:ext uri="{9D8B030D-6E8A-4147-A177-3AD203B41FA5}">
                      <a16:colId xmlns="" xmlns:a16="http://schemas.microsoft.com/office/drawing/2014/main" val="2103730930"/>
                    </a:ext>
                  </a:extLst>
                </a:gridCol>
                <a:gridCol w="2436017">
                  <a:extLst>
                    <a:ext uri="{9D8B030D-6E8A-4147-A177-3AD203B41FA5}">
                      <a16:colId xmlns="" xmlns:a16="http://schemas.microsoft.com/office/drawing/2014/main" val="2701086098"/>
                    </a:ext>
                  </a:extLst>
                </a:gridCol>
                <a:gridCol w="2150271">
                  <a:extLst>
                    <a:ext uri="{9D8B030D-6E8A-4147-A177-3AD203B41FA5}">
                      <a16:colId xmlns="" xmlns:a16="http://schemas.microsoft.com/office/drawing/2014/main" val="1491567536"/>
                    </a:ext>
                  </a:extLst>
                </a:gridCol>
                <a:gridCol w="2296693">
                  <a:extLst>
                    <a:ext uri="{9D8B030D-6E8A-4147-A177-3AD203B41FA5}">
                      <a16:colId xmlns="" xmlns:a16="http://schemas.microsoft.com/office/drawing/2014/main" val="412861938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dirty="0">
                          <a:effectLst/>
                        </a:rPr>
                        <a:t>Название породы дерева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dirty="0">
                          <a:effectLst/>
                        </a:rPr>
                        <a:t>Количество деревьев на </a:t>
                      </a:r>
                      <a:r>
                        <a:rPr lang="ru-RU" sz="1500" b="1" dirty="0">
                          <a:effectLst/>
                        </a:rPr>
                        <a:t>Московском проспекте</a:t>
                      </a:r>
                      <a:r>
                        <a:rPr lang="ru-RU" sz="1500" dirty="0">
                          <a:effectLst/>
                        </a:rPr>
                        <a:t>, шт.</a:t>
                      </a:r>
                      <a:endParaRPr lang="ru-RU" sz="15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dirty="0">
                          <a:effectLst/>
                        </a:rPr>
                        <a:t>Количество деревьев на </a:t>
                      </a:r>
                      <a:r>
                        <a:rPr lang="ru-RU" sz="1500" b="1" dirty="0">
                          <a:effectLst/>
                        </a:rPr>
                        <a:t>проспекте Х. </a:t>
                      </a:r>
                      <a:r>
                        <a:rPr lang="ru-RU" sz="1500" b="1" dirty="0" err="1">
                          <a:effectLst/>
                        </a:rPr>
                        <a:t>Туфана</a:t>
                      </a:r>
                      <a:r>
                        <a:rPr lang="ru-RU" sz="1500" dirty="0">
                          <a:effectLst/>
                        </a:rPr>
                        <a:t>, шт.</a:t>
                      </a:r>
                      <a:endParaRPr lang="ru-RU" sz="15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dirty="0">
                          <a:effectLst/>
                        </a:rPr>
                        <a:t>Количество деревьев на </a:t>
                      </a:r>
                      <a:r>
                        <a:rPr lang="ru-RU" sz="1500" b="1" dirty="0">
                          <a:effectLst/>
                        </a:rPr>
                        <a:t>бульваре Романтиков</a:t>
                      </a:r>
                      <a:r>
                        <a:rPr lang="ru-RU" sz="1500" dirty="0">
                          <a:effectLst/>
                        </a:rPr>
                        <a:t>, шт.</a:t>
                      </a:r>
                      <a:endParaRPr lang="ru-RU" sz="15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extLst>
                  <a:ext uri="{0D108BD9-81ED-4DB2-BD59-A6C34878D82A}">
                    <a16:rowId xmlns="" xmlns:a16="http://schemas.microsoft.com/office/drawing/2014/main" val="314307962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Рябина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7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389748509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Клен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-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4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401671343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Береза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123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72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13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146012320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Тополь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-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368975186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Боярышник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-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4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121635553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Вяз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-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1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163645673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Сосна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-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380401807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Ель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20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165677967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Кусты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-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38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285392316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Липа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65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89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278647374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ИТОГО: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188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187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89879380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В пересчете на 100 м.</a:t>
                      </a:r>
                      <a:endParaRPr lang="ru-RU" sz="11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>
                          <a:effectLst/>
                        </a:rPr>
                        <a:t>99</a:t>
                      </a:r>
                      <a:endParaRPr lang="ru-RU" sz="9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38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9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6004" marR="46004" marT="0" marB="0" anchor="ctr"/>
                </a:tc>
                <a:extLst>
                  <a:ext uri="{0D108BD9-81ED-4DB2-BD59-A6C34878D82A}">
                    <a16:rowId xmlns="" xmlns:a16="http://schemas.microsoft.com/office/drawing/2014/main" val="728395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15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7" y="857251"/>
            <a:ext cx="8825345" cy="7215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Оценка защищённости зелёными насаждениями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A7FCC4BB-A3D4-4C68-8284-71A8A746A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666932"/>
              </p:ext>
            </p:extLst>
          </p:nvPr>
        </p:nvGraphicFramePr>
        <p:xfrm>
          <a:off x="899592" y="3140968"/>
          <a:ext cx="7389495" cy="30689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20711">
                  <a:extLst>
                    <a:ext uri="{9D8B030D-6E8A-4147-A177-3AD203B41FA5}">
                      <a16:colId xmlns="" xmlns:a16="http://schemas.microsoft.com/office/drawing/2014/main" val="4068361821"/>
                    </a:ext>
                  </a:extLst>
                </a:gridCol>
                <a:gridCol w="1311506">
                  <a:extLst>
                    <a:ext uri="{9D8B030D-6E8A-4147-A177-3AD203B41FA5}">
                      <a16:colId xmlns="" xmlns:a16="http://schemas.microsoft.com/office/drawing/2014/main" val="3501533095"/>
                    </a:ext>
                  </a:extLst>
                </a:gridCol>
                <a:gridCol w="2052548">
                  <a:extLst>
                    <a:ext uri="{9D8B030D-6E8A-4147-A177-3AD203B41FA5}">
                      <a16:colId xmlns="" xmlns:a16="http://schemas.microsoft.com/office/drawing/2014/main" val="896871538"/>
                    </a:ext>
                  </a:extLst>
                </a:gridCol>
                <a:gridCol w="1804730">
                  <a:extLst>
                    <a:ext uri="{9D8B030D-6E8A-4147-A177-3AD203B41FA5}">
                      <a16:colId xmlns="" xmlns:a16="http://schemas.microsoft.com/office/drawing/2014/main" val="658453384"/>
                    </a:ext>
                  </a:extLst>
                </a:gridCol>
              </a:tblGrid>
              <a:tr h="1787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Название улиц</a:t>
                      </a:r>
                      <a:endParaRPr lang="ru-RU" sz="12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Кол-во деревьев</a:t>
                      </a:r>
                      <a:endParaRPr lang="ru-RU" sz="12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Поглощение вредных  в-в деревьями, </a:t>
                      </a:r>
                      <a:r>
                        <a:rPr lang="ru-RU" sz="1500" b="1" dirty="0" err="1">
                          <a:effectLst/>
                        </a:rPr>
                        <a:t>гр</a:t>
                      </a:r>
                      <a:r>
                        <a:rPr lang="ru-RU" sz="1500" b="1" dirty="0">
                          <a:effectLst/>
                        </a:rPr>
                        <a:t>/час</a:t>
                      </a:r>
                      <a:endParaRPr lang="ru-RU" sz="12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Масса вредных веществ, выделяемых за 1 час, </a:t>
                      </a:r>
                      <a:r>
                        <a:rPr lang="ru-RU" sz="1500" b="1" dirty="0" err="1">
                          <a:effectLst/>
                        </a:rPr>
                        <a:t>гр</a:t>
                      </a:r>
                      <a:r>
                        <a:rPr lang="ru-RU" sz="1500" b="1" dirty="0">
                          <a:effectLst/>
                        </a:rPr>
                        <a:t> (июнь)</a:t>
                      </a:r>
                      <a:endParaRPr lang="ru-RU" sz="12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617142252"/>
                  </a:ext>
                </a:extLst>
              </a:tr>
              <a:tr h="427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пр-кт Московский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188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1,30555556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140,091429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84689579"/>
                  </a:ext>
                </a:extLst>
              </a:tr>
              <a:tr h="427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Х. Туфана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187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1,29861111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264,728571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313000381"/>
                  </a:ext>
                </a:extLst>
              </a:tr>
              <a:tr h="427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б-р Романтиков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80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0,55555556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11,5714286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2488548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2355FCB-E533-4740-B9F9-7DA6A005C5F6}"/>
              </a:ext>
            </a:extLst>
          </p:cNvPr>
          <p:cNvSpPr txBox="1"/>
          <p:nvPr/>
        </p:nvSpPr>
        <p:spPr>
          <a:xfrm>
            <a:off x="238600" y="2204864"/>
            <a:ext cx="8666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Сравнение возможности зеленых насаждений к поглощению вредных веществ и количества вредных веществ</a:t>
            </a:r>
          </a:p>
        </p:txBody>
      </p:sp>
    </p:spTree>
    <p:extLst>
      <p:ext uri="{BB962C8B-B14F-4D97-AF65-F5344CB8AC3E}">
        <p14:creationId xmlns:p14="http://schemas.microsoft.com/office/powerpoint/2010/main" val="198117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7E49404-7C71-43AA-B8CF-B7CF65F1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971768"/>
            <a:ext cx="8825345" cy="88993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Рекомендации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ACECC82-F924-492D-92FA-B75C1E14CEFD}"/>
              </a:ext>
            </a:extLst>
          </p:cNvPr>
          <p:cNvSpPr txBox="1"/>
          <p:nvPr/>
        </p:nvSpPr>
        <p:spPr>
          <a:xfrm>
            <a:off x="368617" y="2057400"/>
            <a:ext cx="84953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ru-RU" sz="2400" dirty="0"/>
              <a:t>Регулировка транспортной нагрузки в городе, приведение их в равномерное  состояние, разработка </a:t>
            </a:r>
            <a:r>
              <a:rPr lang="ru-RU" sz="2400" dirty="0" err="1"/>
              <a:t>безсветофорных</a:t>
            </a:r>
            <a:r>
              <a:rPr lang="ru-RU" sz="2400" dirty="0"/>
              <a:t> транспортных развязок</a:t>
            </a:r>
          </a:p>
          <a:p>
            <a:pPr marL="257175" indent="-257175">
              <a:buAutoNum type="arabicPeriod"/>
            </a:pPr>
            <a:r>
              <a:rPr lang="ru-RU" sz="2400" dirty="0"/>
              <a:t>Увеличение площади зеленых насаждений вдоль дорог</a:t>
            </a:r>
          </a:p>
          <a:p>
            <a:pPr marL="257175" indent="-257175">
              <a:buAutoNum type="arabicPeriod"/>
            </a:pPr>
            <a:r>
              <a:rPr lang="ru-RU" sz="2400" dirty="0"/>
              <a:t>Предъявление требований к техническому состоянию двигателей автомобилей</a:t>
            </a:r>
          </a:p>
          <a:p>
            <a:pPr marL="257175" indent="-257175">
              <a:buAutoNum type="arabicPeriod"/>
            </a:pPr>
            <a:r>
              <a:rPr lang="ru-RU" sz="2400" dirty="0"/>
              <a:t>Требование фильтрации выхлопов в системе автомобилей</a:t>
            </a:r>
          </a:p>
          <a:p>
            <a:pPr marL="257175" indent="-257175">
              <a:buAutoNum type="arabicPeriod"/>
            </a:pPr>
            <a:r>
              <a:rPr lang="ru-RU" sz="2400" dirty="0"/>
              <a:t>Стимулирование переход автомобилистов на газовое топливо</a:t>
            </a:r>
          </a:p>
          <a:p>
            <a:pPr marL="257175" indent="-257175">
              <a:buAutoNum type="arabicPeriod"/>
            </a:pPr>
            <a:r>
              <a:rPr lang="ru-RU" sz="2400" dirty="0"/>
              <a:t>Проводить экологическое просвещение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1927821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7E49404-7C71-43AA-B8CF-B7CF65F1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0"/>
            <a:ext cx="8825345" cy="88993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Памятка водителю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919D30E-7678-42A4-ACEA-C7F8E425D9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9"/>
          <a:stretch/>
        </p:blipFill>
        <p:spPr>
          <a:xfrm>
            <a:off x="1131977" y="1412776"/>
            <a:ext cx="6958400" cy="468051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910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7E49404-7C71-43AA-B8CF-B7CF65F1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9" y="317141"/>
            <a:ext cx="8825345" cy="88993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Памятка водителю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7559901-69D5-445B-B4D4-B66B5169C3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00933"/>
            <a:ext cx="3328656" cy="2204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EDD9254-DCF2-4DC5-8F5C-84C9058DA1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3556" y="3479814"/>
            <a:ext cx="3328655" cy="2204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DE3F858-1ABD-44BF-9A44-6E4CC197D1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0358" y="1154006"/>
            <a:ext cx="3328654" cy="2204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53CD50B-996E-4F0E-924C-510E66FCA2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340" y="4837986"/>
            <a:ext cx="2556165" cy="1693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96F352B-77DE-43FB-A17E-1A0C6EFAC87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869160"/>
            <a:ext cx="2462036" cy="1630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609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7E49404-7C71-43AA-B8CF-B7CF65F1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476672"/>
            <a:ext cx="8825345" cy="88993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Выводы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ACECC82-F924-492D-92FA-B75C1E14CEFD}"/>
              </a:ext>
            </a:extLst>
          </p:cNvPr>
          <p:cNvSpPr txBox="1"/>
          <p:nvPr/>
        </p:nvSpPr>
        <p:spPr>
          <a:xfrm>
            <a:off x="324326" y="1714501"/>
            <a:ext cx="849534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ru-RU" sz="2100" dirty="0"/>
              <a:t>В исследуемые месяцы преобладали северо-западные ветры</a:t>
            </a:r>
          </a:p>
          <a:p>
            <a:pPr marL="257175" indent="-257175">
              <a:buAutoNum type="arabicPeriod"/>
            </a:pPr>
            <a:r>
              <a:rPr lang="ru-RU" sz="2100" dirty="0"/>
              <a:t>В зимний период поток машин резко уменьшается</a:t>
            </a:r>
          </a:p>
          <a:p>
            <a:pPr marL="257175" indent="-257175">
              <a:buAutoNum type="arabicPeriod"/>
            </a:pPr>
            <a:r>
              <a:rPr lang="ru-RU" sz="2100" dirty="0"/>
              <a:t>В весеннее время поток машин постепенно увеличивается</a:t>
            </a:r>
          </a:p>
          <a:p>
            <a:pPr marL="257175" indent="-257175">
              <a:buAutoNum type="arabicPeriod"/>
            </a:pPr>
            <a:r>
              <a:rPr lang="ru-RU" sz="2100" dirty="0"/>
              <a:t>Наибольшее поступление к Гимназии загрязняющих веществ наблюдается с проспекта Хасана </a:t>
            </a:r>
            <a:r>
              <a:rPr lang="ru-RU" sz="2100" dirty="0" err="1"/>
              <a:t>Туфана</a:t>
            </a:r>
            <a:r>
              <a:rPr lang="ru-RU" sz="2100" dirty="0"/>
              <a:t> </a:t>
            </a:r>
          </a:p>
          <a:p>
            <a:pPr marL="257175" indent="-257175">
              <a:buAutoNum type="arabicPeriod"/>
            </a:pPr>
            <a:r>
              <a:rPr lang="ru-RU" sz="2100" dirty="0"/>
              <a:t>Наименьшее загрязнение вредными веществами – на бульваре Романтиков</a:t>
            </a:r>
          </a:p>
          <a:p>
            <a:pPr marL="257175" indent="-257175">
              <a:buAutoNum type="arabicPeriod"/>
            </a:pPr>
            <a:r>
              <a:rPr lang="ru-RU" sz="2100" dirty="0"/>
              <a:t>Часть вредных веществ, вырабатываемых автомобильным транспортом перерабатывают зеленые насаждения </a:t>
            </a:r>
          </a:p>
          <a:p>
            <a:pPr marL="257175" indent="-257175">
              <a:buAutoNum type="arabicPeriod"/>
            </a:pPr>
            <a:r>
              <a:rPr lang="ru-RU" sz="2100" dirty="0"/>
              <a:t>Требуется организационное регулирование сферы автомобильного транспорта</a:t>
            </a: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409556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7E49404-7C71-43AA-B8CF-B7CF65F1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8" y="2454205"/>
            <a:ext cx="8825345" cy="21991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500" b="1" dirty="0"/>
              <a:t>Благодарю за внимание</a:t>
            </a:r>
            <a:r>
              <a:rPr lang="ru-RU" b="1" dirty="0"/>
              <a:t>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Дудниченко</a:t>
            </a:r>
            <a:r>
              <a:rPr lang="ru-RU" dirty="0"/>
              <a:t> Алёна</a:t>
            </a:r>
            <a:br>
              <a:rPr lang="ru-RU" dirty="0"/>
            </a:br>
            <a:r>
              <a:rPr lang="en-US" dirty="0"/>
              <a:t>am.dudnichenko@mail.ru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86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5A471F7-D669-42A4-8882-9292FB621A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93" y="188640"/>
            <a:ext cx="4544291" cy="3009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BB0AF81-660E-4C0C-8971-1A95B9E4F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3198495"/>
            <a:ext cx="4835236" cy="3202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2AABAFC-82AB-440A-A5A9-FF6A4B3E11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4088" y="432958"/>
            <a:ext cx="3390425" cy="1933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FF5C9038-892C-49C8-9A4E-315709B4127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517" y="3780558"/>
            <a:ext cx="3416738" cy="1683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080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Оценка количества выбросов вредных веществ автотранспортом в районе МАОУ «Гимназия № 61»</a:t>
            </a:r>
          </a:p>
          <a:p>
            <a:r>
              <a:rPr lang="ru-RU" dirty="0"/>
              <a:t>Оценка влияние выбросов на атмосферу</a:t>
            </a:r>
          </a:p>
          <a:p>
            <a:r>
              <a:rPr lang="ru-RU" dirty="0"/>
              <a:t>Поиск возможностей по снижению уровня содержания вредных веществ в районе  Гимназии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252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Определить количество автотранспорта на дорогах вокруг школы и  количество загрязняющих веществ выделяемых им в разное время года.</a:t>
            </a:r>
          </a:p>
          <a:p>
            <a:r>
              <a:rPr lang="ru-RU" dirty="0"/>
              <a:t>Определить основные направления распространения загрязняющих веществ на исследуемых участках.(анализ «розы ветров») </a:t>
            </a:r>
          </a:p>
          <a:p>
            <a:r>
              <a:rPr lang="ru-RU" dirty="0"/>
              <a:t>Выявить степень загрязнения каждого участка в районе школы по количеству поступающих выхлопных газов. </a:t>
            </a:r>
          </a:p>
          <a:p>
            <a:r>
              <a:rPr lang="ru-RU" dirty="0"/>
              <a:t>Провести анализ наличия древесно-кустарниковой растительности и продумать систему защиты от выбросов.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15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Объект и предмет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Объект исследования</a:t>
            </a:r>
          </a:p>
          <a:p>
            <a:r>
              <a:rPr lang="ru-RU" dirty="0"/>
              <a:t>Экология атмосферы</a:t>
            </a:r>
          </a:p>
          <a:p>
            <a:pPr marL="0" indent="0">
              <a:buNone/>
            </a:pPr>
            <a:r>
              <a:rPr lang="ru-RU" b="1" dirty="0"/>
              <a:t>Предмет исследования</a:t>
            </a:r>
          </a:p>
          <a:p>
            <a:r>
              <a:rPr lang="ru-RU" dirty="0"/>
              <a:t>Атмосфера прилегающей к гимназии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317149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6395"/>
            <a:ext cx="8141277" cy="374051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1. Определение количества загрязняющих веществ:</a:t>
            </a:r>
          </a:p>
          <a:p>
            <a:pPr>
              <a:buFontTx/>
              <a:buChar char="-"/>
            </a:pPr>
            <a:r>
              <a:rPr lang="ru-RU" sz="1800" i="1" dirty="0"/>
              <a:t>Подсчет единиц автотранспорта, проходящего по исследуемым участкам </a:t>
            </a:r>
          </a:p>
          <a:p>
            <a:pPr>
              <a:buFontTx/>
              <a:buChar char="-"/>
            </a:pPr>
            <a:r>
              <a:rPr lang="ru-RU" sz="1800" i="1" dirty="0"/>
              <a:t>Расчет количества топлива сжигаемого при этом двигателем автомашин</a:t>
            </a:r>
          </a:p>
          <a:p>
            <a:pPr>
              <a:buFontTx/>
              <a:buChar char="-"/>
            </a:pPr>
            <a:r>
              <a:rPr lang="ru-RU" sz="1800" i="1" dirty="0"/>
              <a:t>Расчет  количества выделившихся вредных веществ на выбранном участке дороги по бензину</a:t>
            </a:r>
          </a:p>
          <a:p>
            <a:pPr marL="0" indent="0">
              <a:buNone/>
            </a:pPr>
            <a:r>
              <a:rPr lang="ru-RU" dirty="0"/>
              <a:t>2. Расчет количества чистого воздуха, необходимого для разбавления выделившихся вредных веществ</a:t>
            </a:r>
          </a:p>
          <a:p>
            <a:pPr marL="0" indent="0">
              <a:buNone/>
            </a:pPr>
            <a:r>
              <a:rPr lang="ru-RU" dirty="0"/>
              <a:t>3. Определение преобладающего направления ветра для оценки влияния выбросов с исследуемых улиц на атмосферу в районе Гимназии</a:t>
            </a:r>
          </a:p>
          <a:p>
            <a:pPr marL="0" indent="0">
              <a:buNone/>
            </a:pPr>
            <a:r>
              <a:rPr lang="ru-RU" dirty="0"/>
              <a:t>4. Оценка защищённости зелёными насаждениями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373310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Определение количества</a:t>
            </a:r>
            <a:br>
              <a:rPr lang="ru-RU" dirty="0"/>
            </a:br>
            <a:r>
              <a:rPr lang="ru-RU" dirty="0"/>
              <a:t>загрязняющих веществ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7AAE5F-8D08-4BCC-9800-E163E6FDF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4-5 замеров по 20 минут на каждом проспекте в каждый из исследуемых месяцев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98BA941-830A-4C2C-816C-0F152648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410" y="2695895"/>
            <a:ext cx="4632662" cy="31903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BC78D91-76E0-48D5-A442-BC73A60B0873}"/>
              </a:ext>
            </a:extLst>
          </p:cNvPr>
          <p:cNvSpPr txBox="1"/>
          <p:nvPr/>
        </p:nvSpPr>
        <p:spPr>
          <a:xfrm>
            <a:off x="628650" y="3274868"/>
            <a:ext cx="29995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/>
              <a:t>3 улицы:</a:t>
            </a:r>
          </a:p>
          <a:p>
            <a:r>
              <a:rPr lang="ru-RU" sz="2100" dirty="0"/>
              <a:t>- улица Хасана </a:t>
            </a:r>
            <a:r>
              <a:rPr lang="ru-RU" sz="2100" dirty="0" err="1"/>
              <a:t>Туфана</a:t>
            </a:r>
            <a:endParaRPr lang="ru-RU" sz="2100" dirty="0"/>
          </a:p>
          <a:p>
            <a:r>
              <a:rPr lang="ru-RU" sz="2100" dirty="0"/>
              <a:t>- проспект Московский</a:t>
            </a:r>
          </a:p>
          <a:p>
            <a:r>
              <a:rPr lang="ru-RU" sz="2100" dirty="0"/>
              <a:t>- бульвар Романтиков</a:t>
            </a:r>
          </a:p>
          <a:p>
            <a:endParaRPr lang="ru-RU" sz="2100" dirty="0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4D7CCFCA-6A60-4151-9812-BF6ECF0134D2}"/>
              </a:ext>
            </a:extLst>
          </p:cNvPr>
          <p:cNvSpPr/>
          <p:nvPr/>
        </p:nvSpPr>
        <p:spPr>
          <a:xfrm>
            <a:off x="6733309" y="4117406"/>
            <a:ext cx="824346" cy="5978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0A11877A-442A-4A84-B0E8-1358B4DF6289}"/>
              </a:ext>
            </a:extLst>
          </p:cNvPr>
          <p:cNvCxnSpPr>
            <a:cxnSpLocks/>
          </p:cNvCxnSpPr>
          <p:nvPr/>
        </p:nvCxnSpPr>
        <p:spPr>
          <a:xfrm flipV="1">
            <a:off x="4980709" y="2828947"/>
            <a:ext cx="1267691" cy="1214849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5D49EB0A-EE4B-4091-A278-A55C6EFEF759}"/>
              </a:ext>
            </a:extLst>
          </p:cNvPr>
          <p:cNvCxnSpPr/>
          <p:nvPr/>
        </p:nvCxnSpPr>
        <p:spPr>
          <a:xfrm>
            <a:off x="4946073" y="3858221"/>
            <a:ext cx="1939636" cy="2028011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C8510CDC-2FBC-4302-A54D-6763CA4DE01F}"/>
              </a:ext>
            </a:extLst>
          </p:cNvPr>
          <p:cNvCxnSpPr>
            <a:cxnSpLocks/>
          </p:cNvCxnSpPr>
          <p:nvPr/>
        </p:nvCxnSpPr>
        <p:spPr>
          <a:xfrm flipV="1">
            <a:off x="6248400" y="3737610"/>
            <a:ext cx="1001560" cy="977656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05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988840"/>
            <a:ext cx="9144000" cy="4869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7D558-9992-4F57-B4D4-C37FF29B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04664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Определение количества</a:t>
            </a:r>
            <a:br>
              <a:rPr lang="ru-RU" dirty="0"/>
            </a:br>
            <a:r>
              <a:rPr lang="ru-RU" dirty="0"/>
              <a:t>загрязняющих веществ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74D29616-F33F-4FAE-A0E5-5F87E70DDC6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08610" y="2001982"/>
          <a:ext cx="8340086" cy="42062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03468">
                  <a:extLst>
                    <a:ext uri="{9D8B030D-6E8A-4147-A177-3AD203B41FA5}">
                      <a16:colId xmlns="" xmlns:a16="http://schemas.microsoft.com/office/drawing/2014/main" val="2312167704"/>
                    </a:ext>
                  </a:extLst>
                </a:gridCol>
                <a:gridCol w="963128">
                  <a:extLst>
                    <a:ext uri="{9D8B030D-6E8A-4147-A177-3AD203B41FA5}">
                      <a16:colId xmlns="" xmlns:a16="http://schemas.microsoft.com/office/drawing/2014/main" val="817171997"/>
                    </a:ext>
                  </a:extLst>
                </a:gridCol>
                <a:gridCol w="888569">
                  <a:extLst>
                    <a:ext uri="{9D8B030D-6E8A-4147-A177-3AD203B41FA5}">
                      <a16:colId xmlns="" xmlns:a16="http://schemas.microsoft.com/office/drawing/2014/main" val="191591455"/>
                    </a:ext>
                  </a:extLst>
                </a:gridCol>
                <a:gridCol w="863131">
                  <a:extLst>
                    <a:ext uri="{9D8B030D-6E8A-4147-A177-3AD203B41FA5}">
                      <a16:colId xmlns="" xmlns:a16="http://schemas.microsoft.com/office/drawing/2014/main" val="3722877459"/>
                    </a:ext>
                  </a:extLst>
                </a:gridCol>
                <a:gridCol w="864884">
                  <a:extLst>
                    <a:ext uri="{9D8B030D-6E8A-4147-A177-3AD203B41FA5}">
                      <a16:colId xmlns="" xmlns:a16="http://schemas.microsoft.com/office/drawing/2014/main" val="2022155485"/>
                    </a:ext>
                  </a:extLst>
                </a:gridCol>
                <a:gridCol w="864884">
                  <a:extLst>
                    <a:ext uri="{9D8B030D-6E8A-4147-A177-3AD203B41FA5}">
                      <a16:colId xmlns="" xmlns:a16="http://schemas.microsoft.com/office/drawing/2014/main" val="2844940276"/>
                    </a:ext>
                  </a:extLst>
                </a:gridCol>
                <a:gridCol w="864884">
                  <a:extLst>
                    <a:ext uri="{9D8B030D-6E8A-4147-A177-3AD203B41FA5}">
                      <a16:colId xmlns="" xmlns:a16="http://schemas.microsoft.com/office/drawing/2014/main" val="1833190759"/>
                    </a:ext>
                  </a:extLst>
                </a:gridCol>
                <a:gridCol w="864884">
                  <a:extLst>
                    <a:ext uri="{9D8B030D-6E8A-4147-A177-3AD203B41FA5}">
                      <a16:colId xmlns="" xmlns:a16="http://schemas.microsoft.com/office/drawing/2014/main" val="1183714758"/>
                    </a:ext>
                  </a:extLst>
                </a:gridCol>
                <a:gridCol w="862254">
                  <a:extLst>
                    <a:ext uri="{9D8B030D-6E8A-4147-A177-3AD203B41FA5}">
                      <a16:colId xmlns="" xmlns:a16="http://schemas.microsoft.com/office/drawing/2014/main" val="833797581"/>
                    </a:ext>
                  </a:extLst>
                </a:gridCol>
              </a:tblGrid>
              <a:tr h="411480">
                <a:tc rowSpan="3">
                  <a:txBody>
                    <a:bodyPr/>
                    <a:lstStyle/>
                    <a:p>
                      <a:pPr indent="20955" algn="just">
                        <a:lnSpc>
                          <a:spcPct val="10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Название улицы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Количество машин, проезжающих по улицам за 1 час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7583866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Сентябрь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Январь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Апрель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Июнь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7154294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легковой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effectLst/>
                        </a:rPr>
                        <a:t>грузовой</a:t>
                      </a:r>
                      <a:endParaRPr lang="ru-RU" sz="14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effectLst/>
                        </a:rPr>
                        <a:t>легковой</a:t>
                      </a:r>
                      <a:endParaRPr lang="ru-RU" sz="14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effectLst/>
                        </a:rPr>
                        <a:t>грузовой</a:t>
                      </a:r>
                      <a:endParaRPr lang="ru-RU" sz="14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effectLst/>
                        </a:rPr>
                        <a:t>легковой</a:t>
                      </a:r>
                      <a:endParaRPr lang="ru-RU" sz="14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грузовой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легковой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14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effectLst/>
                        </a:rPr>
                        <a:t>грузовой</a:t>
                      </a:r>
                      <a:endParaRPr lang="ru-RU" sz="14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20939221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indent="635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Проспект Московский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 dirty="0">
                          <a:effectLst/>
                        </a:rPr>
                        <a:t>654</a:t>
                      </a:r>
                      <a:endParaRPr lang="ru-RU" sz="21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 dirty="0">
                          <a:effectLst/>
                        </a:rPr>
                        <a:t>99</a:t>
                      </a:r>
                      <a:endParaRPr lang="ru-RU" sz="21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282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 dirty="0">
                          <a:effectLst/>
                        </a:rPr>
                        <a:t>27</a:t>
                      </a:r>
                      <a:endParaRPr lang="ru-RU" sz="21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325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63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670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44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14992907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indent="635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Проспект Хасана </a:t>
                      </a:r>
                      <a:r>
                        <a:rPr lang="ru-RU" sz="1800" dirty="0" err="1">
                          <a:effectLst/>
                        </a:rPr>
                        <a:t>Туфана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 dirty="0">
                          <a:effectLst/>
                        </a:rPr>
                        <a:t>300</a:t>
                      </a:r>
                      <a:endParaRPr lang="ru-RU" sz="21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45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156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18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153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33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507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31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865537813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800" dirty="0">
                          <a:effectLst/>
                        </a:rPr>
                        <a:t>Вдоль бульвара Романтиков</a:t>
                      </a:r>
                      <a:endParaRPr lang="ru-RU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156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24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144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 dirty="0">
                          <a:effectLst/>
                        </a:rPr>
                        <a:t>9</a:t>
                      </a:r>
                      <a:endParaRPr lang="ru-RU" sz="21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153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12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>
                          <a:effectLst/>
                        </a:rPr>
                        <a:t>108</a:t>
                      </a:r>
                      <a:endParaRPr lang="ru-RU" sz="21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100" dirty="0">
                          <a:effectLst/>
                        </a:rPr>
                        <a:t>18</a:t>
                      </a:r>
                      <a:endParaRPr lang="ru-RU" sz="21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423859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1805</Words>
  <Application>Microsoft Office PowerPoint</Application>
  <PresentationFormat>Экран (4:3)</PresentationFormat>
  <Paragraphs>633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SimSun</vt:lpstr>
      <vt:lpstr>Arial</vt:lpstr>
      <vt:lpstr>Calibri</vt:lpstr>
      <vt:lpstr>Cambria Math</vt:lpstr>
      <vt:lpstr>Times New Roman</vt:lpstr>
      <vt:lpstr>Verdana</vt:lpstr>
      <vt:lpstr>Тема Office</vt:lpstr>
      <vt:lpstr>Презентация PowerPoint</vt:lpstr>
      <vt:lpstr>Предпосылки работы (актуальность)</vt:lpstr>
      <vt:lpstr>Презентация PowerPoint</vt:lpstr>
      <vt:lpstr>Цель работы</vt:lpstr>
      <vt:lpstr>Задачи работы</vt:lpstr>
      <vt:lpstr>Объект и предмет исследования</vt:lpstr>
      <vt:lpstr>Методика исследования</vt:lpstr>
      <vt:lpstr>Определение количества загрязняющих веществ</vt:lpstr>
      <vt:lpstr>Определение количества загрязняющих веществ</vt:lpstr>
      <vt:lpstr>Определение количества загрязняющих веществ</vt:lpstr>
      <vt:lpstr>Определение количества загрязняющих веществ</vt:lpstr>
      <vt:lpstr>Определение количества загрязняющих веществ</vt:lpstr>
      <vt:lpstr>Определение количества загрязняющих веществ</vt:lpstr>
      <vt:lpstr>Определение количества загрязняющих веществ</vt:lpstr>
      <vt:lpstr>Определение количества загрязняющих веществ</vt:lpstr>
      <vt:lpstr>Определение количества загрязняющих веществ</vt:lpstr>
      <vt:lpstr>Расчет количества чистого воздуха, необходимого для разбавления выделившихся вредных веществ </vt:lpstr>
      <vt:lpstr>Расчет количества чистого воздуха, необходимого для разбавления выделившихся вредных веществ </vt:lpstr>
      <vt:lpstr>Расчет количества чистого воздуха, необходимого для разбавления выделившихся вредных веществ </vt:lpstr>
      <vt:lpstr>Расчет количества чистого воздуха, необходимого для разбавления выделившихся вредных веществ </vt:lpstr>
      <vt:lpstr>Определение преобладающего направления ветра </vt:lpstr>
      <vt:lpstr>Оценка защищённости зелёными насаждениями</vt:lpstr>
      <vt:lpstr>Оценка защищённости зелёными насаждениями</vt:lpstr>
      <vt:lpstr>Рекомендации</vt:lpstr>
      <vt:lpstr>Памятка водителю</vt:lpstr>
      <vt:lpstr>Памятка водителю</vt:lpstr>
      <vt:lpstr>Выводы</vt:lpstr>
      <vt:lpstr>Благодарю за внимание!  Дудниченко Алёна am.dudnichenko@mail.ru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zam_wosp</cp:lastModifiedBy>
  <cp:revision>103</cp:revision>
  <dcterms:created xsi:type="dcterms:W3CDTF">2017-03-04T20:23:03Z</dcterms:created>
  <dcterms:modified xsi:type="dcterms:W3CDTF">2019-03-27T05:48:45Z</dcterms:modified>
</cp:coreProperties>
</file>